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Inter" panose="02000503000000020004" pitchFamily="34" charset="0"/>
      <p:bold r:id="rId16"/>
    </p:embeddedFont>
    <p:embeddedFont>
      <p:font typeface="Inter" panose="02000503000000020004" pitchFamily="34" charset="-122"/>
      <p:bold r:id="rId17"/>
    </p:embeddedFont>
    <p:embeddedFont>
      <p:font typeface="Inter" panose="02000503000000020004" pitchFamily="34" charset="-120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sv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image" Target="../media/image29.svg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3" Type="http://schemas.openxmlformats.org/officeDocument/2006/relationships/image" Target="../media/image25.sv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32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Centre de Services d’Impression et de Photocopie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Une Solution Entrepreneuriale pour les Établissements de Formation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4114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Présentateur 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1750" b="1" u="sng" dirty="0">
                <a:solidFill>
                  <a:srgbClr val="FFFFF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Sohaib § Adam § Sami § Malak § Doha </a:t>
            </a: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Date : 26/11/2025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05" y="392668"/>
            <a:ext cx="78861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 Problème : Des Ressources d'Impression Inadéquates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9705" y="1106448"/>
            <a:ext cx="2048589" cy="2230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Manque et Insuffisance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99705" y="1472208"/>
            <a:ext cx="6641306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Machines d’impression limitées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9705" y="1750457"/>
            <a:ext cx="6641306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Pénurie d'encre et de papier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9705" y="2028706"/>
            <a:ext cx="6641306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Services de photocopie archaïques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9705" y="2306955"/>
            <a:ext cx="6641306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Difficulté de préparation des dossiers finaux</a:t>
            </a:r>
            <a:endParaRPr lang="en-US" sz="11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05" y="2695932"/>
            <a:ext cx="6641306" cy="664130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7008" y="1106448"/>
            <a:ext cx="2078950" cy="2230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Conséquences Directes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497008" y="1472208"/>
            <a:ext cx="6641306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Retards dans la remise des dossiers cruciaux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7008" y="1750457"/>
            <a:ext cx="6641306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Qualité médiocre des rapports imprimés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7008" y="2028706"/>
            <a:ext cx="6641306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Coûts externes élevés et imprévus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97008" y="2306955"/>
            <a:ext cx="6641306" cy="2283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Perte de temps précieux pour étudiants et formateurs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7497008" y="2695932"/>
            <a:ext cx="6641306" cy="834866"/>
          </a:xfrm>
          <a:prstGeom prst="roundRect">
            <a:avLst>
              <a:gd name="adj" fmla="val 7184"/>
            </a:avLst>
          </a:prstGeom>
          <a:solidFill>
            <a:srgbClr val="0A004D"/>
          </a:solidFill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64" y="2909292"/>
            <a:ext cx="178475" cy="14275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960995" y="2874288"/>
            <a:ext cx="6034564" cy="4567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Cette situation représente une réelle </a:t>
            </a:r>
            <a:r>
              <a:rPr lang="en-US" sz="1100" b="1" dirty="0">
                <a:solidFill>
                  <a:srgbClr val="FFFFF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opportunité</a:t>
            </a:r>
            <a:r>
              <a:rPr lang="en-US" sz="1100" dirty="0">
                <a:solidFill>
                  <a:srgbClr val="FFFFF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: une forte demande sans offre structurée, propice à un projet entrepreneurial.</a:t>
            </a:r>
            <a:endParaRPr lang="en-US" sz="11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440" y="7738110"/>
            <a:ext cx="1965960" cy="491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123"/>
            <a:ext cx="6125528" cy="549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Une Opportunité Saisissante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68906" y="1482804"/>
            <a:ext cx="7606189" cy="702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Identifier et répondre à un besoin constant au sein de chaque établissement.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06" y="2432804"/>
            <a:ext cx="549235" cy="5492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2699" y="2563178"/>
            <a:ext cx="274629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Acteurs Clés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592699" y="3038237"/>
            <a:ext cx="6782395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Formateurs, stagiaires, administration.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906" y="3829050"/>
            <a:ext cx="549235" cy="5492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92699" y="3959423"/>
            <a:ext cx="274629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Flux Documentaire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1592699" y="4434483"/>
            <a:ext cx="6782395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Dossiers, projets, rapports, supports de cours.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906" y="5225296"/>
            <a:ext cx="549235" cy="54923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92699" y="5355669"/>
            <a:ext cx="274629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Besoin Constant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1592699" y="5830729"/>
            <a:ext cx="6782395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Examens, mémoires, certifications.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098352" y="6676311"/>
            <a:ext cx="7276743" cy="702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Créer un service d’impression intégré, c'est garantir une demande permanente et essentielle, répondant à un besoin quotidien vital.</a:t>
            </a:r>
            <a:endParaRPr lang="en-US" sz="1700" dirty="0"/>
          </a:p>
        </p:txBody>
      </p:sp>
      <p:sp>
        <p:nvSpPr>
          <p:cNvPr id="15" name="Shape 9"/>
          <p:cNvSpPr/>
          <p:nvPr/>
        </p:nvSpPr>
        <p:spPr>
          <a:xfrm>
            <a:off x="768906" y="6429256"/>
            <a:ext cx="30480" cy="1197054"/>
          </a:xfrm>
          <a:prstGeom prst="rect">
            <a:avLst/>
          </a:prstGeom>
          <a:solidFill>
            <a:srgbClr val="2B0AFF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650" y="525780"/>
            <a:ext cx="7805499" cy="956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L'Idée du Projet : Un Centre de Services Intégré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155650" y="1768673"/>
            <a:ext cx="7805499" cy="3058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 hub complet pour tous les besoins d'impression et de reprographie.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650" y="2289572"/>
            <a:ext cx="956072" cy="11474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02937" y="2480786"/>
            <a:ext cx="2533769" cy="2988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Impression de Qualité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302937" y="2894290"/>
            <a:ext cx="6658213" cy="3058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Noir et blanc / couleur haute résolution.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50" y="3436977"/>
            <a:ext cx="956072" cy="11474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02937" y="3628192"/>
            <a:ext cx="2757607" cy="2988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Services de Photocopie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302937" y="4041696"/>
            <a:ext cx="6658213" cy="3058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Rapides et efficaces.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50" y="4584383"/>
            <a:ext cx="956072" cy="11474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02937" y="4775597"/>
            <a:ext cx="2680930" cy="2988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Reliure Professionnelle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302937" y="5189101"/>
            <a:ext cx="6658213" cy="3058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Pour rapports et mémoires.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650" y="5731788"/>
            <a:ext cx="956072" cy="114740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02937" y="5923002"/>
            <a:ext cx="2390418" cy="2988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Conception &amp; Vente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7302937" y="6336506"/>
            <a:ext cx="6658213" cy="3058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Couvertures, modèles administratifs, papier A4.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6155650" y="7094220"/>
            <a:ext cx="7805499" cy="6117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Nom du projet :</a:t>
            </a:r>
            <a:r>
              <a:rPr lang="en-US" sz="15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Centre de Services d’Impression et de Photocopie à l’Intérieur ou Près de l’Établissement de Formation Professionnelle.</a:t>
            </a:r>
            <a:endParaRPr lang="en-US" sz="1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9825" y="7446010"/>
            <a:ext cx="2060575" cy="716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187" y="609481"/>
            <a:ext cx="6282690" cy="5526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Modèle Économique Robuste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60187" y="1493758"/>
            <a:ext cx="7596426" cy="7074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 projet autofinancé avec des sources de revenus diversifiées et récurrentes.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60187" y="2449949"/>
            <a:ext cx="3687723" cy="2350175"/>
          </a:xfrm>
          <a:prstGeom prst="roundRect">
            <a:avLst>
              <a:gd name="adj" fmla="val 395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8787" y="2678549"/>
            <a:ext cx="2763679" cy="345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Clients Cibles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88787" y="3156585"/>
            <a:ext cx="3230523" cy="14149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Stagiaires, formateurs, administration et toutes les filières (Informatique, Comptabilité, etc.).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890" y="2449949"/>
            <a:ext cx="3687723" cy="2350175"/>
          </a:xfrm>
          <a:prstGeom prst="roundRect">
            <a:avLst>
              <a:gd name="adj" fmla="val 395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97490" y="2678549"/>
            <a:ext cx="2763679" cy="345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Sources de Revenus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97490" y="3156585"/>
            <a:ext cx="3230523" cy="1061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Prix compétitifs par page, services de reliure et conception de couvertures.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60187" y="5021104"/>
            <a:ext cx="7596426" cy="1642705"/>
          </a:xfrm>
          <a:prstGeom prst="roundRect">
            <a:avLst>
              <a:gd name="adj" fmla="val 565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8787" y="5249704"/>
            <a:ext cx="3086100" cy="345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Vente et Abonnements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488787" y="5727740"/>
            <a:ext cx="7139226" cy="7074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Vente de papier, et abonnement mensuel avec l’administration (convention).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260187" y="6912531"/>
            <a:ext cx="7596426" cy="7074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 diversification des services assure une stabilité financière et une croissance potentielle.</a:t>
            </a:r>
            <a:endParaRPr lang="en-US" sz="17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620" y="7698740"/>
            <a:ext cx="2176780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6063"/>
            <a:ext cx="6797397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Démarrage Simple et Économe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793200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 investissement minimal pour un retour rapide et des opérations rentables.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74156"/>
            <a:ext cx="3664744" cy="2039422"/>
          </a:xfrm>
          <a:prstGeom prst="roundRect">
            <a:avLst>
              <a:gd name="adj" fmla="val 2669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008590"/>
            <a:ext cx="29870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Équipement Essentiel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499009"/>
            <a:ext cx="319587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Imprimante laser économique et lots de papier A4.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774156"/>
            <a:ext cx="3664863" cy="2039422"/>
          </a:xfrm>
          <a:prstGeom prst="roundRect">
            <a:avLst>
              <a:gd name="adj" fmla="val 2669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008590"/>
            <a:ext cx="319599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Outils Complémentaires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3853339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Petite machine de reliure et ordinateur d’occasion.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040392"/>
            <a:ext cx="7556421" cy="1322189"/>
          </a:xfrm>
          <a:prstGeom prst="roundRect">
            <a:avLst>
              <a:gd name="adj" fmla="val 411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2748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 Modeste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5765244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Petit bureau à l’intérieur ou à proximité de l’établissement.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661773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Avantage Clé :</a:t>
            </a: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Pas besoin d’un capital initial important, ce qui permet un démarrage rapide et assure une rentabilité immédiate.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110" y="7487285"/>
            <a:ext cx="232029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2637"/>
            <a:ext cx="820376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Valeur Ajoutée pour Tous les Acteurs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1324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Des bénéfices tangibles pour l'établissement, les formateurs et les stagiaires.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31294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731294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2B0AFF"/>
          </a:solidFill>
        </p:spPr>
      </p:sp>
      <p:sp>
        <p:nvSpPr>
          <p:cNvPr id="6" name="Text 4"/>
          <p:cNvSpPr/>
          <p:nvPr/>
        </p:nvSpPr>
        <p:spPr>
          <a:xfrm>
            <a:off x="1142524" y="2988588"/>
            <a:ext cx="35903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Moins de Charge Administrative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833336"/>
            <a:ext cx="35903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Libère l'administration des contraintes de gestion des impressions.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731294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731294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2B0AFF"/>
          </a:solidFill>
        </p:spPr>
      </p:sp>
      <p:sp>
        <p:nvSpPr>
          <p:cNvPr id="10" name="Text 8"/>
          <p:cNvSpPr/>
          <p:nvPr/>
        </p:nvSpPr>
        <p:spPr>
          <a:xfrm>
            <a:off x="5565696" y="2988588"/>
            <a:ext cx="326338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Gain de Temps Étudiant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479006"/>
            <a:ext cx="35903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Accès facile aux services, éliminant les déplacements extérieurs.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731294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2731294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2B0AFF"/>
          </a:solidFill>
        </p:spPr>
      </p:sp>
      <p:sp>
        <p:nvSpPr>
          <p:cNvPr id="14" name="Text 12"/>
          <p:cNvSpPr/>
          <p:nvPr/>
        </p:nvSpPr>
        <p:spPr>
          <a:xfrm>
            <a:off x="9988868" y="2988588"/>
            <a:ext cx="35903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Projets de Meilleure Qualité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833336"/>
            <a:ext cx="35903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Des documents professionnels pour les rapports de fin d'études.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0615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63310" y="540615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2B0AFF"/>
          </a:solidFill>
        </p:spPr>
      </p:sp>
      <p:sp>
        <p:nvSpPr>
          <p:cNvPr id="18" name="Text 16"/>
          <p:cNvSpPr/>
          <p:nvPr/>
        </p:nvSpPr>
        <p:spPr>
          <a:xfrm>
            <a:off x="1142524" y="56634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Prix Compétitifs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42524" y="6153864"/>
            <a:ext cx="35903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Plus abordables que les services externes de photocopie.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540615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86482" y="540615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2B0AFF"/>
          </a:solidFill>
        </p:spPr>
      </p:sp>
      <p:sp>
        <p:nvSpPr>
          <p:cNvPr id="22" name="Text 20"/>
          <p:cNvSpPr/>
          <p:nvPr/>
        </p:nvSpPr>
        <p:spPr>
          <a:xfrm>
            <a:off x="5565696" y="56634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Permanent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565696" y="6153864"/>
            <a:ext cx="35903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Disponibilité constante au sein de l'établissement.</a:t>
            </a:r>
            <a:endParaRPr lang="en-US" sz="175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0580" y="7188200"/>
            <a:ext cx="236982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3178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 Centre d'Impression : Une Solution Officielle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13729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Formaliser le service pour maximiser l'impact et la pérennité.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3010495"/>
            <a:ext cx="721625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 solution consiste à créer un </a:t>
            </a:r>
            <a:r>
              <a:rPr lang="en-US" sz="1750" b="1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« Centre d’Impression et de Services Bureautiques »</a:t>
            </a: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au sein de l’établissement. Ce centre offrira des services d’impression, de photocopie, de reliure et de préparation de dossiers à des prix abordables, contribuant ainsi à améliorer la qualité de la formation.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2755344"/>
            <a:ext cx="30480" cy="2324814"/>
          </a:xfrm>
          <a:prstGeom prst="rect">
            <a:avLst/>
          </a:prstGeom>
          <a:solidFill>
            <a:srgbClr val="2B0AFF"/>
          </a:solidFill>
        </p:spPr>
      </p:sp>
      <p:sp>
        <p:nvSpPr>
          <p:cNvPr id="7" name="Text 4"/>
          <p:cNvSpPr/>
          <p:nvPr/>
        </p:nvSpPr>
        <p:spPr>
          <a:xfrm>
            <a:off x="6280190" y="54203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Attendu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6114812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Facilite le travail pédagogique, réduit les coûts et le temps pour les stagiaires, créant une réelle valeur ajoutée et répondant à un besoin permanent au sein de l’établissement. Ce projet est une solution innovante, durable et bénéfique pour tous.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095" y="7613015"/>
            <a:ext cx="218567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984"/>
            <a:ext cx="8264604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: Une Opportunité à Saisir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3358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Transformer les défis en succès grâce à une approche entrepreneuriale.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045012" y="3099673"/>
            <a:ext cx="36474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Identification du Problème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90092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Manque de ressources d'impression.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457099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03959"/>
            <a:ext cx="3898821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Transformation en Opportunité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948708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Création d'un centre de services.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2604" y="3845600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522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Démarrage Simple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042660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Investissement minimal, rentabilité rapide.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4103" y="6071473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5522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Revenus Garantis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042660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Demande constante, modèle économique stable.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8230" y="5682972"/>
            <a:ext cx="339328" cy="3393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30175" y="7534275"/>
            <a:ext cx="1800225" cy="695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4072</Words>
  <Application>WPS Presentation</Application>
  <PresentationFormat>On-screen Show (16:9)</PresentationFormat>
  <Paragraphs>160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Samouraï Otmani</cp:lastModifiedBy>
  <cp:revision>2</cp:revision>
  <dcterms:created xsi:type="dcterms:W3CDTF">2025-11-26T10:49:00Z</dcterms:created>
  <dcterms:modified xsi:type="dcterms:W3CDTF">2025-11-26T10:55:38Z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9D0679940CDA4E64BE78E3D8D052F285_13</vt:lpwstr>
  </property>
  <property fmtid="{D5CDD505-2E9C-101B-9397-08002B2CF9AE}" pid="3" name="KSOProductBuildVer">
    <vt:lpwstr>1033-12.2.0.23155</vt:lpwstr>
  </property>
</Properties>
</file>